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8" r:id="rId3"/>
    <p:sldId id="257" r:id="rId4"/>
    <p:sldId id="263" r:id="rId5"/>
    <p:sldId id="266" r:id="rId6"/>
    <p:sldId id="264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1"/>
    <p:restoredTop sz="94643"/>
  </p:normalViewPr>
  <p:slideViewPr>
    <p:cSldViewPr snapToGrid="0" snapToObjects="1">
      <p:cViewPr>
        <p:scale>
          <a:sx n="80" d="100"/>
          <a:sy n="80" d="100"/>
        </p:scale>
        <p:origin x="-1608" y="-1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1716901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</a:t>
            </a:r>
            <a:r>
              <a:rPr lang="en-US" sz="3600" b="1" dirty="0" smtClean="0"/>
              <a:t>County:</a:t>
            </a:r>
          </a:p>
          <a:p>
            <a:pPr algn="ctr"/>
            <a:r>
              <a:rPr lang="en-US" sz="2400" b="1" dirty="0" smtClean="0"/>
              <a:t>How do I increase the Value of my Home?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D0E09B2-BB99-114C-9CE6-14F2055B9F93}"/>
              </a:ext>
            </a:extLst>
          </p:cNvPr>
          <p:cNvSpPr txBox="1"/>
          <p:nvPr/>
        </p:nvSpPr>
        <p:spPr>
          <a:xfrm>
            <a:off x="3540126" y="6044888"/>
            <a:ext cx="57927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By: Tim Mango and Pablo </a:t>
            </a:r>
            <a:r>
              <a:rPr lang="en-US" sz="2800" b="1" dirty="0" err="1" smtClean="0"/>
              <a:t>Salcedo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75"/>
            <a:ext cx="12192000" cy="4568513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bg1">
                <a:lumMod val="75000"/>
              </a:schemeClr>
            </a:solidFill>
          </a:ln>
          <a:effectLst>
            <a:glow rad="101600">
              <a:schemeClr val="tx1"/>
            </a:glow>
          </a:effec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34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626522"/>
            <a:ext cx="5775158" cy="4351338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Variables with null values</a:t>
            </a:r>
            <a:endParaRPr lang="en-US" sz="2400" dirty="0" smtClean="0"/>
          </a:p>
          <a:p>
            <a:pPr lvl="1"/>
            <a:r>
              <a:rPr lang="en-US" sz="2400" dirty="0" smtClean="0"/>
              <a:t>Waterfront View,  Year of Home Renovation, Home View Grade.</a:t>
            </a:r>
          </a:p>
          <a:p>
            <a:pPr lvl="1"/>
            <a:r>
              <a:rPr lang="en-US" sz="2400" dirty="0" smtClean="0"/>
              <a:t>Basement Square Footage had “?” values.</a:t>
            </a:r>
          </a:p>
          <a:p>
            <a:r>
              <a:rPr lang="en-US" sz="2400" dirty="0"/>
              <a:t>Correlation with target variable</a:t>
            </a:r>
            <a:endParaRPr lang="en-US" sz="2400" dirty="0" smtClean="0"/>
          </a:p>
          <a:p>
            <a:pPr lvl="1"/>
            <a:r>
              <a:rPr lang="en-US" sz="2400" dirty="0" smtClean="0"/>
              <a:t>Home Price showed </a:t>
            </a:r>
            <a:r>
              <a:rPr lang="en-US" sz="2400" dirty="0"/>
              <a:t>strong correlation with the </a:t>
            </a:r>
            <a:r>
              <a:rPr lang="en-US" sz="2400" dirty="0" smtClean="0"/>
              <a:t>variables Number of Bedrooms</a:t>
            </a:r>
            <a:r>
              <a:rPr lang="en-US" sz="2400" i="1" dirty="0" smtClean="0"/>
              <a:t>, </a:t>
            </a:r>
            <a:r>
              <a:rPr lang="en-US" sz="2400" dirty="0" smtClean="0"/>
              <a:t>King’s County Grade</a:t>
            </a:r>
            <a:r>
              <a:rPr lang="en-US" sz="2400" i="1" dirty="0" smtClean="0"/>
              <a:t>,  </a:t>
            </a:r>
            <a:r>
              <a:rPr lang="en-US" sz="2400" dirty="0" smtClean="0"/>
              <a:t>Home Square Footage, and Number of Bathrooms.</a:t>
            </a:r>
          </a:p>
          <a:p>
            <a:pPr lvl="1"/>
            <a:r>
              <a:rPr lang="en-US" sz="2400" dirty="0" smtClean="0"/>
              <a:t>Price and King’s County Grade had negative correlation with Home Condition.</a:t>
            </a:r>
            <a:endParaRPr lang="en-US" sz="2400" i="1" dirty="0" smtClean="0"/>
          </a:p>
          <a:p>
            <a:pPr lvl="1"/>
            <a:r>
              <a:rPr lang="en-US" sz="2400" dirty="0"/>
              <a:t>High level of inter correlation among</a:t>
            </a:r>
            <a:r>
              <a:rPr lang="en-US" sz="2400" dirty="0" smtClean="0"/>
              <a:t> several explanatory variables.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626522"/>
            <a:ext cx="4914678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3039391" y="603250"/>
            <a:ext cx="6819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 Cleaning and Exploration</a:t>
            </a:r>
            <a:endParaRPr lang="en-US" sz="36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80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9-05-10 at 10.53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3125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31250" y="-15875"/>
            <a:ext cx="3460750" cy="6207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King’s County Grade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overall grade given to the housing unit, based on King County grading system.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Neighbors Home Sq. Footage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square footage of interior housing living space for the nearest 15 neighbors.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Home Age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number of years since 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year of home construction.</a:t>
            </a:r>
            <a:endParaRPr lang="en-US" sz="2000" dirty="0" smtClean="0"/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View Grade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Grade of scenic view from 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home(0-4).</a:t>
            </a:r>
            <a:endParaRPr lang="en-US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5-08 at 11.49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06375"/>
            <a:ext cx="11509375" cy="5937250"/>
          </a:xfrm>
          <a:prstGeom prst="rect">
            <a:avLst/>
          </a:prstGeom>
        </p:spPr>
      </p:pic>
      <p:pic>
        <p:nvPicPr>
          <p:cNvPr id="5" name="Picture 4" descr="Screen Shot 2019-05-08 at 11.49.5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2292350"/>
            <a:ext cx="12700" cy="2273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0379000"/>
              </p:ext>
            </p:extLst>
          </p:nvPr>
        </p:nvGraphicFramePr>
        <p:xfrm>
          <a:off x="603250" y="2044700"/>
          <a:ext cx="4097338" cy="3601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Variable 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Significance Level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Home Square Footage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Bathrooms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Floors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King’s County 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 smtClean="0"/>
                        <a:t>Neighbor’s Sq.</a:t>
                      </a:r>
                      <a:r>
                        <a:rPr lang="en-US" baseline="0" dirty="0" smtClean="0"/>
                        <a:t> Footage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Home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</a:t>
                      </a:r>
                      <a:r>
                        <a:rPr lang="en-US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7231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Relevant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Zip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Relevant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3168406"/>
              </p:ext>
            </p:extLst>
          </p:nvPr>
        </p:nvGraphicFramePr>
        <p:xfrm>
          <a:off x="6821488" y="5461000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R-squared: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658600912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64BF077-8684-7444-9AF6-B4A4ADBCA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135" y="1879420"/>
            <a:ext cx="4965541" cy="348591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94749" y="1304649"/>
            <a:ext cx="3431729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Our housing price prediction missed by an average of $83,079.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0271" y="412750"/>
            <a:ext cx="343172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Tested Model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794749" y="3365500"/>
            <a:ext cx="339725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93.1% of rows kept.  Analysis </a:t>
            </a:r>
            <a:r>
              <a:rPr lang="en-US" sz="2200" dirty="0" smtClean="0"/>
              <a:t>has 79 variables </a:t>
            </a:r>
            <a:r>
              <a:rPr lang="en-US" sz="2200" dirty="0"/>
              <a:t>with 20,107 rows,</a:t>
            </a:r>
            <a:r>
              <a:rPr lang="en-US" sz="2200" dirty="0" smtClean="0"/>
              <a:t>  no </a:t>
            </a:r>
            <a:r>
              <a:rPr lang="en-US" sz="2200" dirty="0"/>
              <a:t>missing values.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7616FE0-2C4E-E84C-9089-32CFF52C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27088"/>
            <a:ext cx="8191057" cy="56644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13484196"/>
              </p:ext>
            </p:extLst>
          </p:nvPr>
        </p:nvGraphicFramePr>
        <p:xfrm>
          <a:off x="1451579" y="873125"/>
          <a:ext cx="9603275" cy="47609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9971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642871855"/>
                    </a:ext>
                  </a:extLst>
                </a:gridCol>
                <a:gridCol w="5293304">
                  <a:extLst>
                    <a:ext uri="{9D8B030D-6E8A-4147-A177-3AD203B41FA5}">
                      <a16:col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688126560"/>
                    </a:ext>
                  </a:extLst>
                </a:gridCol>
              </a:tblGrid>
              <a:tr h="49367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 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Regression Coefficient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099525240"/>
                  </a:ext>
                </a:extLst>
              </a:tr>
              <a:tr h="4936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Home</a:t>
                      </a:r>
                      <a:r>
                        <a:rPr lang="en-US" sz="2400" baseline="0" dirty="0" smtClean="0"/>
                        <a:t> Square Footage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 smtClean="0">
                          <a:effectLst/>
                        </a:rPr>
                        <a:t>$89.10 </a:t>
                      </a:r>
                      <a:r>
                        <a:rPr lang="en-US" sz="2400" b="0" dirty="0" smtClean="0">
                          <a:effectLst/>
                        </a:rPr>
                        <a:t>per</a:t>
                      </a:r>
                      <a:r>
                        <a:rPr lang="en-US" sz="2400" b="0" baseline="0" dirty="0" smtClean="0">
                          <a:effectLst/>
                        </a:rPr>
                        <a:t> s</a:t>
                      </a:r>
                      <a:r>
                        <a:rPr lang="en-US" sz="2400" dirty="0" smtClean="0">
                          <a:effectLst/>
                        </a:rPr>
                        <a:t>quare</a:t>
                      </a:r>
                      <a:r>
                        <a:rPr lang="en-US" sz="2400" baseline="0" dirty="0" smtClean="0">
                          <a:effectLst/>
                        </a:rPr>
                        <a:t> foot</a:t>
                      </a:r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387451409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Bathrooms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$10,483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889634574"/>
                  </a:ext>
                </a:extLst>
              </a:tr>
              <a:tr h="1217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King’s County</a:t>
                      </a:r>
                      <a:r>
                        <a:rPr lang="en-US" sz="2400" baseline="0" dirty="0" smtClean="0"/>
                        <a:t> Grade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$46,443</a:t>
                      </a:r>
                      <a:r>
                        <a:rPr lang="en-US" sz="2400" b="1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of house grade in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58899897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Neighbor Home Square Footage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$38.10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increase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average 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neighbor’s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4113954714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Best</a:t>
                      </a:r>
                      <a:r>
                        <a:rPr lang="en-US" sz="2400" baseline="0" dirty="0" smtClean="0"/>
                        <a:t> View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$173,643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additional home value compared to worst view home.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val="27231726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7627" y="0"/>
            <a:ext cx="22957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Conclusion</a:t>
            </a:r>
            <a:endParaRPr lang="en-US" sz="3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403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2883</TotalTime>
  <Words>320</Words>
  <Application>Microsoft Macintosh PowerPoint</Application>
  <PresentationFormat>Custom</PresentationFormat>
  <Paragraphs>66</Paragraphs>
  <Slides>7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Gallery</vt:lpstr>
      <vt:lpstr>Slide 1</vt:lpstr>
      <vt:lpstr>Slide 2</vt:lpstr>
      <vt:lpstr>Slide 3</vt:lpstr>
      <vt:lpstr>Slide 4</vt:lpstr>
      <vt:lpstr>Linear Regression Model</vt:lpstr>
      <vt:lpstr>Slide 6</vt:lpstr>
      <vt:lpstr>Slide 7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Tim Mango</cp:lastModifiedBy>
  <cp:revision>28</cp:revision>
  <dcterms:created xsi:type="dcterms:W3CDTF">2019-05-10T15:55:19Z</dcterms:created>
  <dcterms:modified xsi:type="dcterms:W3CDTF">2019-05-10T15:56:14Z</dcterms:modified>
</cp:coreProperties>
</file>